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embeddedFontLst>
    <p:embeddedFont>
      <p:font typeface="Calibri" panose="020F0502020204030204" pitchFamily="34" charset="0"/>
      <p:regular r:id="rId14"/>
      <p:bold r:id="rId15"/>
      <p:italic r:id="rId16"/>
      <p:boldItalic r:id="rId17"/>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4294967295" orient="horz" pos="2160" userDrawn="1">
          <p15:clr>
            <a:srgbClr val="A4A3A4"/>
          </p15:clr>
        </p15:guide>
        <p15:guide id="4294967295"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5" d="100"/>
          <a:sy n="125" d="100"/>
        </p:scale>
        <p:origin x="119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AF1F57-3B13-40F4-8461-5A10D6CF6223}" type="datetimeFigureOut">
              <a:rPr lang="de-DE" smtClean="0"/>
              <a:t>21.11.2019</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0F8C78-895A-47D7-9B44-EDDB65F559DE}" type="slidenum">
              <a:rPr lang="de-DE" smtClean="0"/>
              <a:t>‹Nr.›</a:t>
            </a:fld>
            <a:endParaRPr lang="de-DE"/>
          </a:p>
        </p:txBody>
      </p:sp>
    </p:spTree>
    <p:extLst>
      <p:ext uri="{BB962C8B-B14F-4D97-AF65-F5344CB8AC3E}">
        <p14:creationId xmlns:p14="http://schemas.microsoft.com/office/powerpoint/2010/main" val="2565333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D2F3D0AC-C82F-480F-9D43-0240F3258809}" type="datetime1">
              <a:rPr lang="de-DE" smtClean="0"/>
              <a:t>21.11.2019</a:t>
            </a:fld>
            <a:endParaRPr lang="de-DE"/>
          </a:p>
        </p:txBody>
      </p:sp>
      <p:sp>
        <p:nvSpPr>
          <p:cNvPr id="5" name="Fußzeilenplatzhalter 4"/>
          <p:cNvSpPr>
            <a:spLocks noGrp="1"/>
          </p:cNvSpPr>
          <p:nvPr>
            <p:ph type="ftr" sz="quarter" idx="11"/>
          </p:nvPr>
        </p:nvSpPr>
        <p:spPr/>
        <p:txBody>
          <a:bodyPr/>
          <a:lstStyle/>
          <a:p>
            <a:r>
              <a:rPr lang="de-DE" smtClean="0"/>
              <a:t>IBB Wörn Ingenieure GmbH, Schulstr. 25, 71139 Ehningen, Tel. 07034/61970, info@ibb-woern.de</a:t>
            </a:r>
            <a:endParaRPr lang="de-DE"/>
          </a:p>
        </p:txBody>
      </p:sp>
      <p:sp>
        <p:nvSpPr>
          <p:cNvPr id="6" name="Foliennummernplatzhalter 5"/>
          <p:cNvSpPr>
            <a:spLocks noGrp="1"/>
          </p:cNvSpPr>
          <p:nvPr>
            <p:ph type="sldNum" sz="quarter" idx="12"/>
          </p:nvPr>
        </p:nvSpPr>
        <p:spPr/>
        <p:txBody>
          <a:bodyPr/>
          <a:lstStyle/>
          <a:p>
            <a:fld id="{5E14304D-AFAE-4FB1-8312-ACB17D8A036C}" type="slidenum">
              <a:rPr lang="de-DE" smtClean="0"/>
              <a:t>‹Nr.›</a:t>
            </a:fld>
            <a:endParaRPr lang="de-DE"/>
          </a:p>
        </p:txBody>
      </p:sp>
    </p:spTree>
    <p:extLst>
      <p:ext uri="{BB962C8B-B14F-4D97-AF65-F5344CB8AC3E}">
        <p14:creationId xmlns:p14="http://schemas.microsoft.com/office/powerpoint/2010/main" val="2227694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4BE652D1-0F88-451F-8096-6240C29D714B}" type="datetime1">
              <a:rPr lang="de-DE" smtClean="0"/>
              <a:t>21.11.2019</a:t>
            </a:fld>
            <a:endParaRPr lang="de-DE"/>
          </a:p>
        </p:txBody>
      </p:sp>
      <p:sp>
        <p:nvSpPr>
          <p:cNvPr id="5" name="Fußzeilenplatzhalter 4"/>
          <p:cNvSpPr>
            <a:spLocks noGrp="1"/>
          </p:cNvSpPr>
          <p:nvPr>
            <p:ph type="ftr" sz="quarter" idx="11"/>
          </p:nvPr>
        </p:nvSpPr>
        <p:spPr/>
        <p:txBody>
          <a:bodyPr/>
          <a:lstStyle/>
          <a:p>
            <a:r>
              <a:rPr lang="de-DE" smtClean="0"/>
              <a:t>IBB Wörn Ingenieure GmbH, Schulstr. 25, 71139 Ehningen, Tel. 07034/61970, info@ibb-woern.de</a:t>
            </a:r>
            <a:endParaRPr lang="de-DE"/>
          </a:p>
        </p:txBody>
      </p:sp>
      <p:sp>
        <p:nvSpPr>
          <p:cNvPr id="6" name="Foliennummernplatzhalter 5"/>
          <p:cNvSpPr>
            <a:spLocks noGrp="1"/>
          </p:cNvSpPr>
          <p:nvPr>
            <p:ph type="sldNum" sz="quarter" idx="12"/>
          </p:nvPr>
        </p:nvSpPr>
        <p:spPr/>
        <p:txBody>
          <a:bodyPr/>
          <a:lstStyle/>
          <a:p>
            <a:fld id="{5E14304D-AFAE-4FB1-8312-ACB17D8A036C}" type="slidenum">
              <a:rPr lang="de-DE" smtClean="0"/>
              <a:t>‹Nr.›</a:t>
            </a:fld>
            <a:endParaRPr lang="de-DE"/>
          </a:p>
        </p:txBody>
      </p:sp>
    </p:spTree>
    <p:extLst>
      <p:ext uri="{BB962C8B-B14F-4D97-AF65-F5344CB8AC3E}">
        <p14:creationId xmlns:p14="http://schemas.microsoft.com/office/powerpoint/2010/main" val="2140971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5CA06905-2FF4-4AEC-B948-1F23116EA0F2}" type="datetime1">
              <a:rPr lang="de-DE" smtClean="0"/>
              <a:t>21.11.2019</a:t>
            </a:fld>
            <a:endParaRPr lang="de-DE"/>
          </a:p>
        </p:txBody>
      </p:sp>
      <p:sp>
        <p:nvSpPr>
          <p:cNvPr id="5" name="Fußzeilenplatzhalter 4"/>
          <p:cNvSpPr>
            <a:spLocks noGrp="1"/>
          </p:cNvSpPr>
          <p:nvPr>
            <p:ph type="ftr" sz="quarter" idx="11"/>
          </p:nvPr>
        </p:nvSpPr>
        <p:spPr/>
        <p:txBody>
          <a:bodyPr/>
          <a:lstStyle/>
          <a:p>
            <a:r>
              <a:rPr lang="de-DE" smtClean="0"/>
              <a:t>IBB Wörn Ingenieure GmbH, Schulstr. 25, 71139 Ehningen, Tel. 07034/61970, info@ibb-woern.de</a:t>
            </a:r>
            <a:endParaRPr lang="de-DE"/>
          </a:p>
        </p:txBody>
      </p:sp>
      <p:sp>
        <p:nvSpPr>
          <p:cNvPr id="6" name="Foliennummernplatzhalter 5"/>
          <p:cNvSpPr>
            <a:spLocks noGrp="1"/>
          </p:cNvSpPr>
          <p:nvPr>
            <p:ph type="sldNum" sz="quarter" idx="12"/>
          </p:nvPr>
        </p:nvSpPr>
        <p:spPr/>
        <p:txBody>
          <a:bodyPr/>
          <a:lstStyle/>
          <a:p>
            <a:fld id="{5E14304D-AFAE-4FB1-8312-ACB17D8A036C}" type="slidenum">
              <a:rPr lang="de-DE" smtClean="0"/>
              <a:t>‹Nr.›</a:t>
            </a:fld>
            <a:endParaRPr lang="de-DE"/>
          </a:p>
        </p:txBody>
      </p:sp>
    </p:spTree>
    <p:extLst>
      <p:ext uri="{BB962C8B-B14F-4D97-AF65-F5344CB8AC3E}">
        <p14:creationId xmlns:p14="http://schemas.microsoft.com/office/powerpoint/2010/main" val="4109436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36F3D8E3-F745-433E-913B-CB9F2374C943}" type="datetime1">
              <a:rPr lang="de-DE" smtClean="0"/>
              <a:t>21.11.2019</a:t>
            </a:fld>
            <a:endParaRPr lang="de-DE"/>
          </a:p>
        </p:txBody>
      </p:sp>
      <p:sp>
        <p:nvSpPr>
          <p:cNvPr id="5" name="Fußzeilenplatzhalter 4"/>
          <p:cNvSpPr>
            <a:spLocks noGrp="1"/>
          </p:cNvSpPr>
          <p:nvPr>
            <p:ph type="ftr" sz="quarter" idx="11"/>
          </p:nvPr>
        </p:nvSpPr>
        <p:spPr/>
        <p:txBody>
          <a:bodyPr/>
          <a:lstStyle/>
          <a:p>
            <a:r>
              <a:rPr lang="de-DE" smtClean="0"/>
              <a:t>IBB Wörn Ingenieure GmbH, Schulstr. 25, 71139 Ehningen, Tel. 07034/61970, info@ibb-woern.de</a:t>
            </a:r>
            <a:endParaRPr lang="de-DE"/>
          </a:p>
        </p:txBody>
      </p:sp>
      <p:sp>
        <p:nvSpPr>
          <p:cNvPr id="6" name="Foliennummernplatzhalter 5"/>
          <p:cNvSpPr>
            <a:spLocks noGrp="1"/>
          </p:cNvSpPr>
          <p:nvPr>
            <p:ph type="sldNum" sz="quarter" idx="12"/>
          </p:nvPr>
        </p:nvSpPr>
        <p:spPr/>
        <p:txBody>
          <a:bodyPr/>
          <a:lstStyle/>
          <a:p>
            <a:fld id="{5E14304D-AFAE-4FB1-8312-ACB17D8A036C}" type="slidenum">
              <a:rPr lang="de-DE" smtClean="0"/>
              <a:t>‹Nr.›</a:t>
            </a:fld>
            <a:endParaRPr lang="de-DE"/>
          </a:p>
        </p:txBody>
      </p:sp>
    </p:spTree>
    <p:extLst>
      <p:ext uri="{BB962C8B-B14F-4D97-AF65-F5344CB8AC3E}">
        <p14:creationId xmlns:p14="http://schemas.microsoft.com/office/powerpoint/2010/main" val="3525982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84887C5E-04D9-4FF2-81BE-7411AD6C7873}" type="datetime1">
              <a:rPr lang="de-DE" smtClean="0"/>
              <a:t>21.11.2019</a:t>
            </a:fld>
            <a:endParaRPr lang="de-DE"/>
          </a:p>
        </p:txBody>
      </p:sp>
      <p:sp>
        <p:nvSpPr>
          <p:cNvPr id="5" name="Fußzeilenplatzhalter 4"/>
          <p:cNvSpPr>
            <a:spLocks noGrp="1"/>
          </p:cNvSpPr>
          <p:nvPr>
            <p:ph type="ftr" sz="quarter" idx="11"/>
          </p:nvPr>
        </p:nvSpPr>
        <p:spPr/>
        <p:txBody>
          <a:bodyPr/>
          <a:lstStyle/>
          <a:p>
            <a:r>
              <a:rPr lang="de-DE" smtClean="0"/>
              <a:t>IBB Wörn Ingenieure GmbH, Schulstr. 25, 71139 Ehningen, Tel. 07034/61970, info@ibb-woern.de</a:t>
            </a:r>
            <a:endParaRPr lang="de-DE"/>
          </a:p>
        </p:txBody>
      </p:sp>
      <p:sp>
        <p:nvSpPr>
          <p:cNvPr id="6" name="Foliennummernplatzhalter 5"/>
          <p:cNvSpPr>
            <a:spLocks noGrp="1"/>
          </p:cNvSpPr>
          <p:nvPr>
            <p:ph type="sldNum" sz="quarter" idx="12"/>
          </p:nvPr>
        </p:nvSpPr>
        <p:spPr/>
        <p:txBody>
          <a:bodyPr/>
          <a:lstStyle/>
          <a:p>
            <a:fld id="{5E14304D-AFAE-4FB1-8312-ACB17D8A036C}" type="slidenum">
              <a:rPr lang="de-DE" smtClean="0"/>
              <a:t>‹Nr.›</a:t>
            </a:fld>
            <a:endParaRPr lang="de-DE"/>
          </a:p>
        </p:txBody>
      </p:sp>
    </p:spTree>
    <p:extLst>
      <p:ext uri="{BB962C8B-B14F-4D97-AF65-F5344CB8AC3E}">
        <p14:creationId xmlns:p14="http://schemas.microsoft.com/office/powerpoint/2010/main" val="1187179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1D49BE30-457B-4347-83D2-1FB7841EB7B5}" type="datetime1">
              <a:rPr lang="de-DE" smtClean="0"/>
              <a:t>21.11.2019</a:t>
            </a:fld>
            <a:endParaRPr lang="de-DE"/>
          </a:p>
        </p:txBody>
      </p:sp>
      <p:sp>
        <p:nvSpPr>
          <p:cNvPr id="6" name="Fußzeilenplatzhalter 5"/>
          <p:cNvSpPr>
            <a:spLocks noGrp="1"/>
          </p:cNvSpPr>
          <p:nvPr>
            <p:ph type="ftr" sz="quarter" idx="11"/>
          </p:nvPr>
        </p:nvSpPr>
        <p:spPr/>
        <p:txBody>
          <a:bodyPr/>
          <a:lstStyle/>
          <a:p>
            <a:r>
              <a:rPr lang="de-DE" smtClean="0"/>
              <a:t>IBB Wörn Ingenieure GmbH, Schulstr. 25, 71139 Ehningen, Tel. 07034/61970, info@ibb-woern.de</a:t>
            </a:r>
            <a:endParaRPr lang="de-DE"/>
          </a:p>
        </p:txBody>
      </p:sp>
      <p:sp>
        <p:nvSpPr>
          <p:cNvPr id="7" name="Foliennummernplatzhalter 6"/>
          <p:cNvSpPr>
            <a:spLocks noGrp="1"/>
          </p:cNvSpPr>
          <p:nvPr>
            <p:ph type="sldNum" sz="quarter" idx="12"/>
          </p:nvPr>
        </p:nvSpPr>
        <p:spPr/>
        <p:txBody>
          <a:bodyPr/>
          <a:lstStyle/>
          <a:p>
            <a:fld id="{5E14304D-AFAE-4FB1-8312-ACB17D8A036C}" type="slidenum">
              <a:rPr lang="de-DE" smtClean="0"/>
              <a:t>‹Nr.›</a:t>
            </a:fld>
            <a:endParaRPr lang="de-DE"/>
          </a:p>
        </p:txBody>
      </p:sp>
    </p:spTree>
    <p:extLst>
      <p:ext uri="{BB962C8B-B14F-4D97-AF65-F5344CB8AC3E}">
        <p14:creationId xmlns:p14="http://schemas.microsoft.com/office/powerpoint/2010/main" val="4114471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D8148391-E410-4ACE-B311-2C7B339CAEF0}" type="datetime1">
              <a:rPr lang="de-DE" smtClean="0"/>
              <a:t>21.11.2019</a:t>
            </a:fld>
            <a:endParaRPr lang="de-DE"/>
          </a:p>
        </p:txBody>
      </p:sp>
      <p:sp>
        <p:nvSpPr>
          <p:cNvPr id="8" name="Fußzeilenplatzhalter 7"/>
          <p:cNvSpPr>
            <a:spLocks noGrp="1"/>
          </p:cNvSpPr>
          <p:nvPr>
            <p:ph type="ftr" sz="quarter" idx="11"/>
          </p:nvPr>
        </p:nvSpPr>
        <p:spPr/>
        <p:txBody>
          <a:bodyPr/>
          <a:lstStyle/>
          <a:p>
            <a:r>
              <a:rPr lang="de-DE" smtClean="0"/>
              <a:t>IBB Wörn Ingenieure GmbH, Schulstr. 25, 71139 Ehningen, Tel. 07034/61970, info@ibb-woern.de</a:t>
            </a:r>
            <a:endParaRPr lang="de-DE"/>
          </a:p>
        </p:txBody>
      </p:sp>
      <p:sp>
        <p:nvSpPr>
          <p:cNvPr id="9" name="Foliennummernplatzhalter 8"/>
          <p:cNvSpPr>
            <a:spLocks noGrp="1"/>
          </p:cNvSpPr>
          <p:nvPr>
            <p:ph type="sldNum" sz="quarter" idx="12"/>
          </p:nvPr>
        </p:nvSpPr>
        <p:spPr/>
        <p:txBody>
          <a:bodyPr/>
          <a:lstStyle/>
          <a:p>
            <a:fld id="{5E14304D-AFAE-4FB1-8312-ACB17D8A036C}" type="slidenum">
              <a:rPr lang="de-DE" smtClean="0"/>
              <a:t>‹Nr.›</a:t>
            </a:fld>
            <a:endParaRPr lang="de-DE"/>
          </a:p>
        </p:txBody>
      </p:sp>
    </p:spTree>
    <p:extLst>
      <p:ext uri="{BB962C8B-B14F-4D97-AF65-F5344CB8AC3E}">
        <p14:creationId xmlns:p14="http://schemas.microsoft.com/office/powerpoint/2010/main" val="3438134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91FB5AA1-0492-4934-948C-7930EC96D520}" type="datetime1">
              <a:rPr lang="de-DE" smtClean="0"/>
              <a:t>21.11.2019</a:t>
            </a:fld>
            <a:endParaRPr lang="de-DE"/>
          </a:p>
        </p:txBody>
      </p:sp>
      <p:sp>
        <p:nvSpPr>
          <p:cNvPr id="4" name="Fußzeilenplatzhalter 3"/>
          <p:cNvSpPr>
            <a:spLocks noGrp="1"/>
          </p:cNvSpPr>
          <p:nvPr>
            <p:ph type="ftr" sz="quarter" idx="11"/>
          </p:nvPr>
        </p:nvSpPr>
        <p:spPr/>
        <p:txBody>
          <a:bodyPr/>
          <a:lstStyle/>
          <a:p>
            <a:r>
              <a:rPr lang="de-DE" smtClean="0"/>
              <a:t>IBB Wörn Ingenieure GmbH, Schulstr. 25, 71139 Ehningen, Tel. 07034/61970, info@ibb-woern.de</a:t>
            </a:r>
            <a:endParaRPr lang="de-DE"/>
          </a:p>
        </p:txBody>
      </p:sp>
      <p:sp>
        <p:nvSpPr>
          <p:cNvPr id="5" name="Foliennummernplatzhalter 4"/>
          <p:cNvSpPr>
            <a:spLocks noGrp="1"/>
          </p:cNvSpPr>
          <p:nvPr>
            <p:ph type="sldNum" sz="quarter" idx="12"/>
          </p:nvPr>
        </p:nvSpPr>
        <p:spPr/>
        <p:txBody>
          <a:bodyPr/>
          <a:lstStyle/>
          <a:p>
            <a:fld id="{5E14304D-AFAE-4FB1-8312-ACB17D8A036C}" type="slidenum">
              <a:rPr lang="de-DE" smtClean="0"/>
              <a:t>‹Nr.›</a:t>
            </a:fld>
            <a:endParaRPr lang="de-DE"/>
          </a:p>
        </p:txBody>
      </p:sp>
    </p:spTree>
    <p:extLst>
      <p:ext uri="{BB962C8B-B14F-4D97-AF65-F5344CB8AC3E}">
        <p14:creationId xmlns:p14="http://schemas.microsoft.com/office/powerpoint/2010/main" val="463042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B673F7D-55BC-497F-A99D-FE3660C0B1D0}" type="datetime1">
              <a:rPr lang="de-DE" smtClean="0"/>
              <a:t>21.11.2019</a:t>
            </a:fld>
            <a:endParaRPr lang="de-DE"/>
          </a:p>
        </p:txBody>
      </p:sp>
      <p:sp>
        <p:nvSpPr>
          <p:cNvPr id="3" name="Fußzeilenplatzhalter 2"/>
          <p:cNvSpPr>
            <a:spLocks noGrp="1"/>
          </p:cNvSpPr>
          <p:nvPr>
            <p:ph type="ftr" sz="quarter" idx="11"/>
          </p:nvPr>
        </p:nvSpPr>
        <p:spPr/>
        <p:txBody>
          <a:bodyPr/>
          <a:lstStyle/>
          <a:p>
            <a:r>
              <a:rPr lang="de-DE" smtClean="0"/>
              <a:t>IBB Wörn Ingenieure GmbH, Schulstr. 25, 71139 Ehningen, Tel. 07034/61970, info@ibb-woern.de</a:t>
            </a:r>
            <a:endParaRPr lang="de-DE"/>
          </a:p>
        </p:txBody>
      </p:sp>
      <p:sp>
        <p:nvSpPr>
          <p:cNvPr id="4" name="Foliennummernplatzhalter 3"/>
          <p:cNvSpPr>
            <a:spLocks noGrp="1"/>
          </p:cNvSpPr>
          <p:nvPr>
            <p:ph type="sldNum" sz="quarter" idx="12"/>
          </p:nvPr>
        </p:nvSpPr>
        <p:spPr/>
        <p:txBody>
          <a:bodyPr/>
          <a:lstStyle/>
          <a:p>
            <a:fld id="{5E14304D-AFAE-4FB1-8312-ACB17D8A036C}" type="slidenum">
              <a:rPr lang="de-DE" smtClean="0"/>
              <a:t>‹Nr.›</a:t>
            </a:fld>
            <a:endParaRPr lang="de-DE"/>
          </a:p>
        </p:txBody>
      </p:sp>
    </p:spTree>
    <p:extLst>
      <p:ext uri="{BB962C8B-B14F-4D97-AF65-F5344CB8AC3E}">
        <p14:creationId xmlns:p14="http://schemas.microsoft.com/office/powerpoint/2010/main" val="2920643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FBA6DB0E-ECD0-449A-A9C5-6F8C97ACD28F}" type="datetime1">
              <a:rPr lang="de-DE" smtClean="0"/>
              <a:t>21.11.2019</a:t>
            </a:fld>
            <a:endParaRPr lang="de-DE"/>
          </a:p>
        </p:txBody>
      </p:sp>
      <p:sp>
        <p:nvSpPr>
          <p:cNvPr id="6" name="Fußzeilenplatzhalter 5"/>
          <p:cNvSpPr>
            <a:spLocks noGrp="1"/>
          </p:cNvSpPr>
          <p:nvPr>
            <p:ph type="ftr" sz="quarter" idx="11"/>
          </p:nvPr>
        </p:nvSpPr>
        <p:spPr/>
        <p:txBody>
          <a:bodyPr/>
          <a:lstStyle/>
          <a:p>
            <a:r>
              <a:rPr lang="de-DE" smtClean="0"/>
              <a:t>IBB Wörn Ingenieure GmbH, Schulstr. 25, 71139 Ehningen, Tel. 07034/61970, info@ibb-woern.de</a:t>
            </a:r>
            <a:endParaRPr lang="de-DE"/>
          </a:p>
        </p:txBody>
      </p:sp>
      <p:sp>
        <p:nvSpPr>
          <p:cNvPr id="7" name="Foliennummernplatzhalter 6"/>
          <p:cNvSpPr>
            <a:spLocks noGrp="1"/>
          </p:cNvSpPr>
          <p:nvPr>
            <p:ph type="sldNum" sz="quarter" idx="12"/>
          </p:nvPr>
        </p:nvSpPr>
        <p:spPr/>
        <p:txBody>
          <a:bodyPr/>
          <a:lstStyle/>
          <a:p>
            <a:fld id="{5E14304D-AFAE-4FB1-8312-ACB17D8A036C}" type="slidenum">
              <a:rPr lang="de-DE" smtClean="0"/>
              <a:t>‹Nr.›</a:t>
            </a:fld>
            <a:endParaRPr lang="de-DE"/>
          </a:p>
        </p:txBody>
      </p:sp>
    </p:spTree>
    <p:extLst>
      <p:ext uri="{BB962C8B-B14F-4D97-AF65-F5344CB8AC3E}">
        <p14:creationId xmlns:p14="http://schemas.microsoft.com/office/powerpoint/2010/main" val="2791501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63E39368-689E-40F3-BB07-08404C795155}" type="datetime1">
              <a:rPr lang="de-DE" smtClean="0"/>
              <a:t>21.11.2019</a:t>
            </a:fld>
            <a:endParaRPr lang="de-DE"/>
          </a:p>
        </p:txBody>
      </p:sp>
      <p:sp>
        <p:nvSpPr>
          <p:cNvPr id="6" name="Fußzeilenplatzhalter 5"/>
          <p:cNvSpPr>
            <a:spLocks noGrp="1"/>
          </p:cNvSpPr>
          <p:nvPr>
            <p:ph type="ftr" sz="quarter" idx="11"/>
          </p:nvPr>
        </p:nvSpPr>
        <p:spPr/>
        <p:txBody>
          <a:bodyPr/>
          <a:lstStyle/>
          <a:p>
            <a:r>
              <a:rPr lang="de-DE" smtClean="0"/>
              <a:t>IBB Wörn Ingenieure GmbH, Schulstr. 25, 71139 Ehningen, Tel. 07034/61970, info@ibb-woern.de</a:t>
            </a:r>
            <a:endParaRPr lang="de-DE"/>
          </a:p>
        </p:txBody>
      </p:sp>
      <p:sp>
        <p:nvSpPr>
          <p:cNvPr id="7" name="Foliennummernplatzhalter 6"/>
          <p:cNvSpPr>
            <a:spLocks noGrp="1"/>
          </p:cNvSpPr>
          <p:nvPr>
            <p:ph type="sldNum" sz="quarter" idx="12"/>
          </p:nvPr>
        </p:nvSpPr>
        <p:spPr/>
        <p:txBody>
          <a:bodyPr/>
          <a:lstStyle/>
          <a:p>
            <a:fld id="{5E14304D-AFAE-4FB1-8312-ACB17D8A036C}" type="slidenum">
              <a:rPr lang="de-DE" smtClean="0"/>
              <a:t>‹Nr.›</a:t>
            </a:fld>
            <a:endParaRPr lang="de-DE"/>
          </a:p>
        </p:txBody>
      </p:sp>
    </p:spTree>
    <p:extLst>
      <p:ext uri="{BB962C8B-B14F-4D97-AF65-F5344CB8AC3E}">
        <p14:creationId xmlns:p14="http://schemas.microsoft.com/office/powerpoint/2010/main" val="2227775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082633-4704-4AE5-B3D6-40737FC1FA28}" type="datetime1">
              <a:rPr lang="de-DE" smtClean="0"/>
              <a:t>21.11.2019</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smtClean="0"/>
              <a:t>IBB Wörn Ingenieure GmbH, Schulstr. 25, 71139 Ehningen, Tel. 07034/61970, info@ibb-woern.de</a:t>
            </a: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14304D-AFAE-4FB1-8312-ACB17D8A036C}" type="slidenum">
              <a:rPr lang="de-DE" smtClean="0"/>
              <a:t>‹Nr.›</a:t>
            </a:fld>
            <a:endParaRPr lang="de-DE"/>
          </a:p>
        </p:txBody>
      </p:sp>
    </p:spTree>
    <p:extLst>
      <p:ext uri="{BB962C8B-B14F-4D97-AF65-F5344CB8AC3E}">
        <p14:creationId xmlns:p14="http://schemas.microsoft.com/office/powerpoint/2010/main" val="9438247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55576" y="1700808"/>
            <a:ext cx="7772400" cy="1470025"/>
          </a:xfrm>
        </p:spPr>
        <p:txBody>
          <a:bodyPr/>
          <a:lstStyle/>
          <a:p>
            <a:r>
              <a:rPr lang="de-DE" dirty="0" smtClean="0"/>
              <a:t>Sanierung der </a:t>
            </a:r>
            <a:r>
              <a:rPr lang="de-DE" dirty="0" err="1" smtClean="0"/>
              <a:t>Würmstraße</a:t>
            </a:r>
            <a:r>
              <a:rPr lang="de-DE" dirty="0" smtClean="0"/>
              <a:t/>
            </a:r>
            <a:br>
              <a:rPr lang="de-DE" dirty="0" smtClean="0"/>
            </a:br>
            <a:r>
              <a:rPr lang="de-DE" dirty="0" smtClean="0"/>
              <a:t>in </a:t>
            </a:r>
            <a:r>
              <a:rPr lang="de-DE" dirty="0" err="1" smtClean="0"/>
              <a:t>Hildrizhausen</a:t>
            </a:r>
            <a:r>
              <a:rPr lang="de-DE" dirty="0" smtClean="0"/>
              <a:t>	</a:t>
            </a:r>
            <a:endParaRPr lang="de-DE" dirty="0"/>
          </a:p>
        </p:txBody>
      </p:sp>
      <p:sp>
        <p:nvSpPr>
          <p:cNvPr id="3" name="Untertitel 2"/>
          <p:cNvSpPr>
            <a:spLocks noGrp="1"/>
          </p:cNvSpPr>
          <p:nvPr>
            <p:ph type="subTitle" idx="1"/>
          </p:nvPr>
        </p:nvSpPr>
        <p:spPr/>
        <p:txBody>
          <a:bodyPr/>
          <a:lstStyle/>
          <a:p>
            <a:r>
              <a:rPr lang="de-DE" dirty="0" smtClean="0">
                <a:solidFill>
                  <a:schemeClr val="tx1"/>
                </a:solidFill>
              </a:rPr>
              <a:t>Vorstellung und Beschreibung der geplanten Maßnahmen</a:t>
            </a:r>
          </a:p>
          <a:p>
            <a:r>
              <a:rPr lang="de-DE" dirty="0" smtClean="0">
                <a:solidFill>
                  <a:schemeClr val="tx1"/>
                </a:solidFill>
              </a:rPr>
              <a:t>2020</a:t>
            </a:r>
            <a:endParaRPr lang="de-DE" dirty="0">
              <a:solidFill>
                <a:schemeClr val="tx1"/>
              </a:solidFill>
            </a:endParaRPr>
          </a:p>
        </p:txBody>
      </p:sp>
      <p:sp>
        <p:nvSpPr>
          <p:cNvPr id="4" name="Fußzeilenplatzhalter 3"/>
          <p:cNvSpPr>
            <a:spLocks noGrp="1"/>
          </p:cNvSpPr>
          <p:nvPr>
            <p:ph type="ftr" sz="quarter" idx="11"/>
          </p:nvPr>
        </p:nvSpPr>
        <p:spPr>
          <a:xfrm>
            <a:off x="971600" y="6356350"/>
            <a:ext cx="7200800" cy="365125"/>
          </a:xfrm>
        </p:spPr>
        <p:txBody>
          <a:bodyPr/>
          <a:lstStyle/>
          <a:p>
            <a:r>
              <a:rPr lang="de-DE" dirty="0" smtClean="0">
                <a:solidFill>
                  <a:schemeClr val="tx1"/>
                </a:solidFill>
              </a:rPr>
              <a:t>IBB Wörn Ingenieure GmbH, Schulstr. 25, 71139 </a:t>
            </a:r>
            <a:r>
              <a:rPr lang="de-DE" dirty="0" err="1" smtClean="0">
                <a:solidFill>
                  <a:schemeClr val="tx1"/>
                </a:solidFill>
              </a:rPr>
              <a:t>Ehningen</a:t>
            </a:r>
            <a:r>
              <a:rPr lang="de-DE" dirty="0" smtClean="0">
                <a:solidFill>
                  <a:schemeClr val="tx1"/>
                </a:solidFill>
              </a:rPr>
              <a:t>, Tel. 07034/61970, info@ibb-woern.de</a:t>
            </a:r>
            <a:endParaRPr lang="de-DE" dirty="0">
              <a:solidFill>
                <a:schemeClr val="tx1"/>
              </a:solidFill>
            </a:endParaRPr>
          </a:p>
        </p:txBody>
      </p:sp>
      <p:sp>
        <p:nvSpPr>
          <p:cNvPr id="5" name="Textfeld 4"/>
          <p:cNvSpPr txBox="1"/>
          <p:nvPr/>
        </p:nvSpPr>
        <p:spPr>
          <a:xfrm>
            <a:off x="1691680" y="620688"/>
            <a:ext cx="5760640" cy="369332"/>
          </a:xfrm>
          <a:prstGeom prst="rect">
            <a:avLst/>
          </a:prstGeom>
          <a:noFill/>
        </p:spPr>
        <p:txBody>
          <a:bodyPr wrap="square" rtlCol="0">
            <a:spAutoFit/>
          </a:bodyPr>
          <a:lstStyle/>
          <a:p>
            <a:pPr algn="ctr"/>
            <a:r>
              <a:rPr lang="de-DE" dirty="0" smtClean="0"/>
              <a:t>Informationsveranstaltung am 21.11.2019</a:t>
            </a:r>
            <a:endParaRPr lang="de-DE" dirty="0"/>
          </a:p>
        </p:txBody>
      </p:sp>
    </p:spTree>
    <p:extLst>
      <p:ext uri="{BB962C8B-B14F-4D97-AF65-F5344CB8AC3E}">
        <p14:creationId xmlns:p14="http://schemas.microsoft.com/office/powerpoint/2010/main" val="15955580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a:xfrm>
            <a:off x="251520" y="6356350"/>
            <a:ext cx="8568952" cy="365125"/>
          </a:xfrm>
        </p:spPr>
        <p:txBody>
          <a:bodyPr/>
          <a:lstStyle/>
          <a:p>
            <a:r>
              <a:rPr lang="de-DE" dirty="0" smtClean="0"/>
              <a:t>IBB Wörn Ingenieure GmbH, Schulstr. 25, 71139 </a:t>
            </a:r>
            <a:r>
              <a:rPr lang="de-DE" dirty="0" err="1" smtClean="0"/>
              <a:t>Ehningen</a:t>
            </a:r>
            <a:r>
              <a:rPr lang="de-DE" dirty="0" smtClean="0"/>
              <a:t>, Tel. 07034/61970, info@ibb-woern.de</a:t>
            </a:r>
            <a:endParaRPr lang="de-DE" dirty="0"/>
          </a:p>
        </p:txBody>
      </p:sp>
      <p:sp>
        <p:nvSpPr>
          <p:cNvPr id="3" name="Textfeld 2"/>
          <p:cNvSpPr txBox="1"/>
          <p:nvPr/>
        </p:nvSpPr>
        <p:spPr>
          <a:xfrm>
            <a:off x="368608" y="436022"/>
            <a:ext cx="8496944" cy="369332"/>
          </a:xfrm>
          <a:prstGeom prst="rect">
            <a:avLst/>
          </a:prstGeom>
          <a:noFill/>
        </p:spPr>
        <p:txBody>
          <a:bodyPr wrap="square" rtlCol="0">
            <a:spAutoFit/>
          </a:bodyPr>
          <a:lstStyle/>
          <a:p>
            <a:r>
              <a:rPr lang="de-DE" b="1" dirty="0" smtClean="0"/>
              <a:t>Sonstiges:</a:t>
            </a:r>
            <a:endParaRPr lang="de-DE" b="1" dirty="0"/>
          </a:p>
        </p:txBody>
      </p:sp>
      <p:sp>
        <p:nvSpPr>
          <p:cNvPr id="4" name="Textfeld 3"/>
          <p:cNvSpPr txBox="1"/>
          <p:nvPr/>
        </p:nvSpPr>
        <p:spPr>
          <a:xfrm>
            <a:off x="368608" y="1052736"/>
            <a:ext cx="8496944" cy="5355312"/>
          </a:xfrm>
          <a:prstGeom prst="rect">
            <a:avLst/>
          </a:prstGeom>
          <a:noFill/>
        </p:spPr>
        <p:txBody>
          <a:bodyPr wrap="square" rtlCol="0">
            <a:spAutoFit/>
          </a:bodyPr>
          <a:lstStyle/>
          <a:p>
            <a:r>
              <a:rPr lang="de-DE" dirty="0" smtClean="0"/>
              <a:t>Müllabfuhr:			Bei rechtzeitiger Bereitstellung werden die </a:t>
            </a:r>
          </a:p>
          <a:p>
            <a:r>
              <a:rPr lang="de-DE" dirty="0"/>
              <a:t>	</a:t>
            </a:r>
            <a:r>
              <a:rPr lang="de-DE" dirty="0" smtClean="0"/>
              <a:t>			Mülleimer  durch die Baufirma außerhalb des 					Baufeldes transportiert. Der Rücktransport sollte 					in Eigenleistung erfolgen (Zuordnung ?)</a:t>
            </a:r>
          </a:p>
          <a:p>
            <a:endParaRPr lang="de-DE" dirty="0"/>
          </a:p>
          <a:p>
            <a:r>
              <a:rPr lang="de-DE" dirty="0" smtClean="0"/>
              <a:t>Notdienste / Feuerwehr:		Die Notdienste und Feuerwehr werden im 					Rahmen der verkehrsrechtlichen Anordnung über </a:t>
            </a:r>
          </a:p>
          <a:p>
            <a:r>
              <a:rPr lang="de-DE" dirty="0"/>
              <a:t>	</a:t>
            </a:r>
            <a:r>
              <a:rPr lang="de-DE" dirty="0" smtClean="0"/>
              <a:t>			die Maßnahme informiert. Ggfls. finden Vorort-</a:t>
            </a:r>
          </a:p>
          <a:p>
            <a:r>
              <a:rPr lang="de-DE" dirty="0"/>
              <a:t>	</a:t>
            </a:r>
            <a:r>
              <a:rPr lang="de-DE" dirty="0" smtClean="0"/>
              <a:t>			Termine statt. </a:t>
            </a:r>
          </a:p>
          <a:p>
            <a:endParaRPr lang="de-DE" dirty="0"/>
          </a:p>
          <a:p>
            <a:r>
              <a:rPr lang="de-DE" dirty="0" smtClean="0"/>
              <a:t>Wassernotversorgung:		Für die Dauer der Baumaßnahme wird eine 					Wassernotversorgung aufgebaut. Der 						Wasserbezug ist in dieser Zeit kostenfrei </a:t>
            </a:r>
          </a:p>
          <a:p>
            <a:endParaRPr lang="de-DE" dirty="0" smtClean="0"/>
          </a:p>
          <a:p>
            <a:endParaRPr lang="de-DE" dirty="0"/>
          </a:p>
          <a:p>
            <a:r>
              <a:rPr lang="de-DE" dirty="0" smtClean="0"/>
              <a:t>Beweissicherung:			Die Gemeinde beauftragt eine Beweissicherung 					der angrenzenden Gebäude. Sie werden vorab </a:t>
            </a:r>
          </a:p>
          <a:p>
            <a:r>
              <a:rPr lang="de-DE" dirty="0"/>
              <a:t>	</a:t>
            </a:r>
            <a:r>
              <a:rPr lang="de-DE" dirty="0" smtClean="0"/>
              <a:t>			informiert.					</a:t>
            </a:r>
            <a:endParaRPr lang="de-DE" dirty="0"/>
          </a:p>
        </p:txBody>
      </p:sp>
      <p:sp>
        <p:nvSpPr>
          <p:cNvPr id="5" name="Rechteck 4"/>
          <p:cNvSpPr/>
          <p:nvPr/>
        </p:nvSpPr>
        <p:spPr>
          <a:xfrm>
            <a:off x="368608" y="3068960"/>
            <a:ext cx="8208912" cy="461665"/>
          </a:xfrm>
          <a:prstGeom prst="rect">
            <a:avLst/>
          </a:prstGeom>
        </p:spPr>
        <p:txBody>
          <a:bodyPr wrap="square">
            <a:spAutoFit/>
          </a:bodyPr>
          <a:lstStyle/>
          <a:p>
            <a:pPr lvl="0"/>
            <a:r>
              <a:rPr lang="de-DE" sz="2400" b="1" dirty="0" smtClean="0">
                <a:solidFill>
                  <a:prstClr val="black"/>
                </a:solidFill>
              </a:rPr>
              <a:t> </a:t>
            </a:r>
            <a:endParaRPr lang="de-DE" dirty="0">
              <a:solidFill>
                <a:prstClr val="black"/>
              </a:solidFill>
            </a:endParaRPr>
          </a:p>
        </p:txBody>
      </p:sp>
    </p:spTree>
    <p:extLst>
      <p:ext uri="{BB962C8B-B14F-4D97-AF65-F5344CB8AC3E}">
        <p14:creationId xmlns:p14="http://schemas.microsoft.com/office/powerpoint/2010/main" val="42592654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a:xfrm>
            <a:off x="251520" y="6356350"/>
            <a:ext cx="8568952" cy="365125"/>
          </a:xfrm>
        </p:spPr>
        <p:txBody>
          <a:bodyPr/>
          <a:lstStyle/>
          <a:p>
            <a:r>
              <a:rPr lang="de-DE" dirty="0" smtClean="0"/>
              <a:t>IBB Wörn Ingenieure GmbH, Schulstr. 25, 71139 </a:t>
            </a:r>
            <a:r>
              <a:rPr lang="de-DE" dirty="0" err="1" smtClean="0"/>
              <a:t>Ehningen</a:t>
            </a:r>
            <a:r>
              <a:rPr lang="de-DE" dirty="0" smtClean="0"/>
              <a:t>, Tel. 07034/61970, info@ibb-woern.de</a:t>
            </a:r>
            <a:endParaRPr lang="de-DE" dirty="0"/>
          </a:p>
        </p:txBody>
      </p:sp>
      <p:sp>
        <p:nvSpPr>
          <p:cNvPr id="3" name="Textfeld 2"/>
          <p:cNvSpPr txBox="1"/>
          <p:nvPr/>
        </p:nvSpPr>
        <p:spPr>
          <a:xfrm>
            <a:off x="368608" y="3645551"/>
            <a:ext cx="8496944" cy="369332"/>
          </a:xfrm>
          <a:prstGeom prst="rect">
            <a:avLst/>
          </a:prstGeom>
          <a:noFill/>
        </p:spPr>
        <p:txBody>
          <a:bodyPr wrap="square" rtlCol="0">
            <a:spAutoFit/>
          </a:bodyPr>
          <a:lstStyle/>
          <a:p>
            <a:r>
              <a:rPr lang="de-DE" b="1" dirty="0" smtClean="0"/>
              <a:t>Anmerkung:</a:t>
            </a:r>
            <a:endParaRPr lang="de-DE" b="1" dirty="0"/>
          </a:p>
        </p:txBody>
      </p:sp>
      <p:sp>
        <p:nvSpPr>
          <p:cNvPr id="4" name="Textfeld 3"/>
          <p:cNvSpPr txBox="1"/>
          <p:nvPr/>
        </p:nvSpPr>
        <p:spPr>
          <a:xfrm>
            <a:off x="323916" y="4149080"/>
            <a:ext cx="8496944" cy="2308324"/>
          </a:xfrm>
          <a:prstGeom prst="rect">
            <a:avLst/>
          </a:prstGeom>
          <a:noFill/>
        </p:spPr>
        <p:txBody>
          <a:bodyPr wrap="square" rtlCol="0">
            <a:spAutoFit/>
          </a:bodyPr>
          <a:lstStyle/>
          <a:p>
            <a:r>
              <a:rPr lang="de-DE" dirty="0" smtClean="0"/>
              <a:t>Scheuen Sie sich nicht, den Bauleiter oder den Vorarbeiter vor Ort anzusprechen, falls Fragen auftauchen oder in Ihrem Fall besondere Gegebenheiten zu beachten sind.</a:t>
            </a:r>
          </a:p>
          <a:p>
            <a:endParaRPr lang="de-DE" dirty="0"/>
          </a:p>
          <a:p>
            <a:r>
              <a:rPr lang="de-DE" dirty="0" smtClean="0"/>
              <a:t>Die Maßnahme dient der Versorgungssicherheit Ihres Gebäudes und Ihrer Familie für die nächsten Jahrzehnte. Wir werden uns bemühen, die Beeinträchtigungen so gering als möglich zu halten und hoffen auf Ihr Verständnis.</a:t>
            </a:r>
          </a:p>
          <a:p>
            <a:endParaRPr lang="de-DE" dirty="0"/>
          </a:p>
          <a:p>
            <a:endParaRPr lang="de-DE" dirty="0"/>
          </a:p>
        </p:txBody>
      </p:sp>
      <p:sp>
        <p:nvSpPr>
          <p:cNvPr id="5" name="Rechteck 4"/>
          <p:cNvSpPr/>
          <p:nvPr/>
        </p:nvSpPr>
        <p:spPr>
          <a:xfrm>
            <a:off x="368608" y="3068960"/>
            <a:ext cx="8208912" cy="461665"/>
          </a:xfrm>
          <a:prstGeom prst="rect">
            <a:avLst/>
          </a:prstGeom>
        </p:spPr>
        <p:txBody>
          <a:bodyPr wrap="square">
            <a:spAutoFit/>
          </a:bodyPr>
          <a:lstStyle/>
          <a:p>
            <a:pPr lvl="0"/>
            <a:r>
              <a:rPr lang="de-DE" sz="2400" b="1" dirty="0" smtClean="0">
                <a:solidFill>
                  <a:prstClr val="black"/>
                </a:solidFill>
              </a:rPr>
              <a:t> </a:t>
            </a:r>
            <a:endParaRPr lang="de-DE" dirty="0">
              <a:solidFill>
                <a:prstClr val="black"/>
              </a:solidFill>
            </a:endParaRPr>
          </a:p>
        </p:txBody>
      </p:sp>
      <p:sp>
        <p:nvSpPr>
          <p:cNvPr id="6" name="Textfeld 5"/>
          <p:cNvSpPr txBox="1"/>
          <p:nvPr/>
        </p:nvSpPr>
        <p:spPr>
          <a:xfrm>
            <a:off x="368608" y="980728"/>
            <a:ext cx="7920880" cy="1477328"/>
          </a:xfrm>
          <a:prstGeom prst="rect">
            <a:avLst/>
          </a:prstGeom>
          <a:noFill/>
        </p:spPr>
        <p:txBody>
          <a:bodyPr wrap="square" rtlCol="0">
            <a:spAutoFit/>
          </a:bodyPr>
          <a:lstStyle/>
          <a:p>
            <a:r>
              <a:rPr lang="de-DE" dirty="0" smtClean="0"/>
              <a:t>Hecken / Sträucher:</a:t>
            </a:r>
            <a:r>
              <a:rPr lang="de-DE" dirty="0"/>
              <a:t>	</a:t>
            </a:r>
            <a:r>
              <a:rPr lang="de-DE" dirty="0" smtClean="0"/>
              <a:t>Für den Asphalteinbau auf dem Gehweg ist es </a:t>
            </a:r>
          </a:p>
          <a:p>
            <a:r>
              <a:rPr lang="de-DE" dirty="0"/>
              <a:t>	</a:t>
            </a:r>
            <a:r>
              <a:rPr lang="de-DE" dirty="0" smtClean="0"/>
              <a:t>		erforderlich, dass Hecken und Sträucher auf voller </a:t>
            </a:r>
          </a:p>
          <a:p>
            <a:r>
              <a:rPr lang="de-DE" dirty="0"/>
              <a:t>	</a:t>
            </a:r>
            <a:r>
              <a:rPr lang="de-DE" dirty="0" smtClean="0"/>
              <a:t>		Höhe bis hinter die Grenze zurückgeschnitten </a:t>
            </a:r>
          </a:p>
          <a:p>
            <a:r>
              <a:rPr lang="de-DE" dirty="0"/>
              <a:t>	</a:t>
            </a:r>
            <a:r>
              <a:rPr lang="de-DE" dirty="0" smtClean="0"/>
              <a:t>		werden. </a:t>
            </a:r>
            <a:r>
              <a:rPr lang="de-DE" dirty="0"/>
              <a:t> </a:t>
            </a:r>
            <a:r>
              <a:rPr lang="de-DE" dirty="0" smtClean="0"/>
              <a:t>Ansonsten kann es zu Schädigungen der </a:t>
            </a:r>
          </a:p>
          <a:p>
            <a:r>
              <a:rPr lang="de-DE" dirty="0"/>
              <a:t>	</a:t>
            </a:r>
            <a:r>
              <a:rPr lang="de-DE" dirty="0" smtClean="0"/>
              <a:t>		Pflanzen und mangelhaftem Asphalteinbau kommen. </a:t>
            </a:r>
            <a:endParaRPr lang="de-DE" dirty="0"/>
          </a:p>
        </p:txBody>
      </p:sp>
    </p:spTree>
    <p:extLst>
      <p:ext uri="{BB962C8B-B14F-4D97-AF65-F5344CB8AC3E}">
        <p14:creationId xmlns:p14="http://schemas.microsoft.com/office/powerpoint/2010/main" val="20497000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de-DE" dirty="0" smtClean="0"/>
              <a:t>IBB Wörn Ingenieure GmbH, Schulstr. 25, 71139 </a:t>
            </a:r>
            <a:r>
              <a:rPr lang="de-DE" dirty="0" err="1" smtClean="0"/>
              <a:t>Ehningen</a:t>
            </a:r>
            <a:r>
              <a:rPr lang="de-DE" dirty="0" smtClean="0"/>
              <a:t>, Tel. 07034/61970, info@ibb-woern.de</a:t>
            </a:r>
            <a:endParaRPr lang="de-DE"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290" t="9529" r="21353"/>
          <a:stretch/>
        </p:blipFill>
        <p:spPr bwMode="auto">
          <a:xfrm>
            <a:off x="2123728" y="1124744"/>
            <a:ext cx="4752528" cy="486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feld 4"/>
          <p:cNvSpPr txBox="1"/>
          <p:nvPr/>
        </p:nvSpPr>
        <p:spPr>
          <a:xfrm>
            <a:off x="395536" y="436022"/>
            <a:ext cx="8496944" cy="369332"/>
          </a:xfrm>
          <a:prstGeom prst="rect">
            <a:avLst/>
          </a:prstGeom>
          <a:noFill/>
        </p:spPr>
        <p:txBody>
          <a:bodyPr wrap="square" rtlCol="0">
            <a:spAutoFit/>
          </a:bodyPr>
          <a:lstStyle/>
          <a:p>
            <a:r>
              <a:rPr lang="de-DE" dirty="0" smtClean="0"/>
              <a:t>Betroffenes Gebiet</a:t>
            </a:r>
            <a:endParaRPr lang="de-DE" dirty="0"/>
          </a:p>
        </p:txBody>
      </p:sp>
    </p:spTree>
    <p:extLst>
      <p:ext uri="{BB962C8B-B14F-4D97-AF65-F5344CB8AC3E}">
        <p14:creationId xmlns:p14="http://schemas.microsoft.com/office/powerpoint/2010/main" val="19456324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a:xfrm>
            <a:off x="251520" y="6356350"/>
            <a:ext cx="8568952" cy="365125"/>
          </a:xfrm>
        </p:spPr>
        <p:txBody>
          <a:bodyPr/>
          <a:lstStyle/>
          <a:p>
            <a:r>
              <a:rPr lang="de-DE" dirty="0" smtClean="0"/>
              <a:t>IBB Wörn Ingenieure GmbH, Schulstr. 25, 71139 </a:t>
            </a:r>
            <a:r>
              <a:rPr lang="de-DE" dirty="0" err="1" smtClean="0"/>
              <a:t>Ehningen</a:t>
            </a:r>
            <a:r>
              <a:rPr lang="de-DE" dirty="0" smtClean="0"/>
              <a:t>, Tel. 07034/61970, info@ibb-woern.de</a:t>
            </a:r>
            <a:endParaRPr lang="de-DE" dirty="0"/>
          </a:p>
        </p:txBody>
      </p:sp>
      <p:sp>
        <p:nvSpPr>
          <p:cNvPr id="3" name="Textfeld 2"/>
          <p:cNvSpPr txBox="1"/>
          <p:nvPr/>
        </p:nvSpPr>
        <p:spPr>
          <a:xfrm>
            <a:off x="395536" y="436022"/>
            <a:ext cx="8496944" cy="369332"/>
          </a:xfrm>
          <a:prstGeom prst="rect">
            <a:avLst/>
          </a:prstGeom>
          <a:noFill/>
        </p:spPr>
        <p:txBody>
          <a:bodyPr wrap="square" rtlCol="0">
            <a:spAutoFit/>
          </a:bodyPr>
          <a:lstStyle/>
          <a:p>
            <a:r>
              <a:rPr lang="de-DE" dirty="0" smtClean="0"/>
              <a:t>Vorgesehene Maßnahmen:</a:t>
            </a:r>
            <a:endParaRPr lang="de-DE" dirty="0"/>
          </a:p>
        </p:txBody>
      </p:sp>
      <p:sp>
        <p:nvSpPr>
          <p:cNvPr id="4" name="Textfeld 3"/>
          <p:cNvSpPr txBox="1"/>
          <p:nvPr/>
        </p:nvSpPr>
        <p:spPr>
          <a:xfrm>
            <a:off x="395536" y="908720"/>
            <a:ext cx="8496944" cy="1569660"/>
          </a:xfrm>
          <a:prstGeom prst="rect">
            <a:avLst/>
          </a:prstGeom>
          <a:noFill/>
        </p:spPr>
        <p:txBody>
          <a:bodyPr wrap="square" rtlCol="0">
            <a:spAutoFit/>
          </a:bodyPr>
          <a:lstStyle/>
          <a:p>
            <a:r>
              <a:rPr lang="de-DE" sz="2400" b="1" dirty="0" smtClean="0"/>
              <a:t>Kanalisation:</a:t>
            </a:r>
            <a:r>
              <a:rPr lang="de-DE" dirty="0" smtClean="0"/>
              <a:t>		Erneuerung des Mischwasserkanals aufgrund von Schäden</a:t>
            </a:r>
            <a:br>
              <a:rPr lang="de-DE" dirty="0" smtClean="0"/>
            </a:br>
            <a:r>
              <a:rPr lang="de-DE" dirty="0" smtClean="0"/>
              <a:t>			Verbesserung der hydraulischen </a:t>
            </a:r>
            <a:r>
              <a:rPr lang="de-DE" dirty="0"/>
              <a:t>S</a:t>
            </a:r>
            <a:r>
              <a:rPr lang="de-DE" dirty="0" smtClean="0"/>
              <a:t>ituation</a:t>
            </a:r>
          </a:p>
          <a:p>
            <a:r>
              <a:rPr lang="de-DE" dirty="0" smtClean="0"/>
              <a:t>			</a:t>
            </a:r>
            <a:endParaRPr lang="de-DE" dirty="0"/>
          </a:p>
          <a:p>
            <a:r>
              <a:rPr lang="de-DE" dirty="0" smtClean="0"/>
              <a:t>			Erneuerung der Hausanschlussleitungen bis zur </a:t>
            </a:r>
          </a:p>
          <a:p>
            <a:r>
              <a:rPr lang="de-DE" dirty="0"/>
              <a:t>	</a:t>
            </a:r>
            <a:r>
              <a:rPr lang="de-DE" dirty="0" smtClean="0"/>
              <a:t>		Grundstücksgrenze	</a:t>
            </a:r>
            <a:endParaRPr lang="de-DE" dirty="0"/>
          </a:p>
        </p:txBody>
      </p:sp>
      <p:sp>
        <p:nvSpPr>
          <p:cNvPr id="5" name="Rechteck 4"/>
          <p:cNvSpPr/>
          <p:nvPr/>
        </p:nvSpPr>
        <p:spPr>
          <a:xfrm>
            <a:off x="361896" y="4293096"/>
            <a:ext cx="8208912" cy="1292662"/>
          </a:xfrm>
          <a:prstGeom prst="rect">
            <a:avLst/>
          </a:prstGeom>
        </p:spPr>
        <p:txBody>
          <a:bodyPr wrap="square">
            <a:spAutoFit/>
          </a:bodyPr>
          <a:lstStyle/>
          <a:p>
            <a:pPr lvl="0"/>
            <a:r>
              <a:rPr lang="de-DE" sz="2400" b="1" dirty="0" smtClean="0">
                <a:solidFill>
                  <a:prstClr val="black"/>
                </a:solidFill>
              </a:rPr>
              <a:t> Wasserleitung:</a:t>
            </a:r>
            <a:r>
              <a:rPr lang="de-DE" dirty="0">
                <a:solidFill>
                  <a:prstClr val="black"/>
                </a:solidFill>
              </a:rPr>
              <a:t>	Erneuerung </a:t>
            </a:r>
            <a:r>
              <a:rPr lang="de-DE" dirty="0" smtClean="0">
                <a:solidFill>
                  <a:prstClr val="black"/>
                </a:solidFill>
              </a:rPr>
              <a:t>der Wasserhauptleitung</a:t>
            </a:r>
            <a:endParaRPr lang="de-DE" dirty="0">
              <a:solidFill>
                <a:prstClr val="black"/>
              </a:solidFill>
            </a:endParaRPr>
          </a:p>
          <a:p>
            <a:pPr lvl="0"/>
            <a:endParaRPr lang="de-DE" dirty="0">
              <a:solidFill>
                <a:prstClr val="black"/>
              </a:solidFill>
            </a:endParaRPr>
          </a:p>
          <a:p>
            <a:pPr lvl="0"/>
            <a:r>
              <a:rPr lang="de-DE" dirty="0">
                <a:solidFill>
                  <a:prstClr val="black"/>
                </a:solidFill>
              </a:rPr>
              <a:t>			</a:t>
            </a:r>
            <a:r>
              <a:rPr lang="de-DE" dirty="0" smtClean="0">
                <a:solidFill>
                  <a:prstClr val="black"/>
                </a:solidFill>
              </a:rPr>
              <a:t>Erneuerung </a:t>
            </a:r>
            <a:r>
              <a:rPr lang="de-DE" dirty="0">
                <a:solidFill>
                  <a:prstClr val="black"/>
                </a:solidFill>
              </a:rPr>
              <a:t>der Hausanschlussleitungen bis zur </a:t>
            </a:r>
          </a:p>
          <a:p>
            <a:pPr lvl="0"/>
            <a:r>
              <a:rPr lang="de-DE" dirty="0">
                <a:solidFill>
                  <a:prstClr val="black"/>
                </a:solidFill>
              </a:rPr>
              <a:t>			Grundstücksgrenze	</a:t>
            </a:r>
          </a:p>
        </p:txBody>
      </p:sp>
    </p:spTree>
    <p:extLst>
      <p:ext uri="{BB962C8B-B14F-4D97-AF65-F5344CB8AC3E}">
        <p14:creationId xmlns:p14="http://schemas.microsoft.com/office/powerpoint/2010/main" val="1029150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a:xfrm>
            <a:off x="251520" y="6356350"/>
            <a:ext cx="8568952" cy="365125"/>
          </a:xfrm>
        </p:spPr>
        <p:txBody>
          <a:bodyPr/>
          <a:lstStyle/>
          <a:p>
            <a:r>
              <a:rPr lang="de-DE" dirty="0" smtClean="0"/>
              <a:t>IBB Wörn Ingenieure GmbH, Schulstr. 25, 71139 </a:t>
            </a:r>
            <a:r>
              <a:rPr lang="de-DE" dirty="0" err="1" smtClean="0"/>
              <a:t>Ehningen</a:t>
            </a:r>
            <a:r>
              <a:rPr lang="de-DE" dirty="0" smtClean="0"/>
              <a:t>, Tel. 07034/61970, info@ibb-woern.de</a:t>
            </a:r>
            <a:endParaRPr lang="de-DE" dirty="0"/>
          </a:p>
        </p:txBody>
      </p:sp>
      <p:sp>
        <p:nvSpPr>
          <p:cNvPr id="3" name="Textfeld 2"/>
          <p:cNvSpPr txBox="1"/>
          <p:nvPr/>
        </p:nvSpPr>
        <p:spPr>
          <a:xfrm>
            <a:off x="395536" y="436022"/>
            <a:ext cx="8496944" cy="369332"/>
          </a:xfrm>
          <a:prstGeom prst="rect">
            <a:avLst/>
          </a:prstGeom>
          <a:noFill/>
        </p:spPr>
        <p:txBody>
          <a:bodyPr wrap="square" rtlCol="0">
            <a:spAutoFit/>
          </a:bodyPr>
          <a:lstStyle/>
          <a:p>
            <a:r>
              <a:rPr lang="de-DE" dirty="0" smtClean="0"/>
              <a:t>Vorgesehene Maßnahmen:</a:t>
            </a:r>
            <a:endParaRPr lang="de-DE" dirty="0"/>
          </a:p>
        </p:txBody>
      </p:sp>
      <p:sp>
        <p:nvSpPr>
          <p:cNvPr id="4" name="Textfeld 3"/>
          <p:cNvSpPr txBox="1"/>
          <p:nvPr/>
        </p:nvSpPr>
        <p:spPr>
          <a:xfrm>
            <a:off x="395536" y="908720"/>
            <a:ext cx="8496944" cy="1292662"/>
          </a:xfrm>
          <a:prstGeom prst="rect">
            <a:avLst/>
          </a:prstGeom>
          <a:noFill/>
        </p:spPr>
        <p:txBody>
          <a:bodyPr wrap="square" rtlCol="0">
            <a:spAutoFit/>
          </a:bodyPr>
          <a:lstStyle/>
          <a:p>
            <a:r>
              <a:rPr lang="de-DE" sz="2400" b="1" dirty="0" smtClean="0"/>
              <a:t>Straßenbau:</a:t>
            </a:r>
            <a:r>
              <a:rPr lang="de-DE" dirty="0" smtClean="0"/>
              <a:t>		Erneuerung des gesamten Fahrbahn- und Gehwegaufbaus</a:t>
            </a:r>
          </a:p>
          <a:p>
            <a:r>
              <a:rPr lang="de-DE" dirty="0" smtClean="0"/>
              <a:t>			</a:t>
            </a:r>
            <a:endParaRPr lang="de-DE" dirty="0"/>
          </a:p>
          <a:p>
            <a:r>
              <a:rPr lang="de-DE" dirty="0" smtClean="0"/>
              <a:t>			Angleichung der Anschlussbereiche der Hofzufahrten (falls </a:t>
            </a:r>
          </a:p>
          <a:p>
            <a:r>
              <a:rPr lang="de-DE" dirty="0"/>
              <a:t>	</a:t>
            </a:r>
            <a:r>
              <a:rPr lang="de-DE" dirty="0" smtClean="0"/>
              <a:t>		erforderlich)</a:t>
            </a:r>
            <a:endParaRPr lang="de-DE" dirty="0"/>
          </a:p>
        </p:txBody>
      </p:sp>
      <p:sp>
        <p:nvSpPr>
          <p:cNvPr id="5" name="Rechteck 4"/>
          <p:cNvSpPr/>
          <p:nvPr/>
        </p:nvSpPr>
        <p:spPr>
          <a:xfrm>
            <a:off x="361896" y="4293096"/>
            <a:ext cx="8208912" cy="738664"/>
          </a:xfrm>
          <a:prstGeom prst="rect">
            <a:avLst/>
          </a:prstGeom>
        </p:spPr>
        <p:txBody>
          <a:bodyPr wrap="square">
            <a:spAutoFit/>
          </a:bodyPr>
          <a:lstStyle/>
          <a:p>
            <a:pPr lvl="0"/>
            <a:r>
              <a:rPr lang="de-DE" sz="2400" b="1" dirty="0" smtClean="0">
                <a:solidFill>
                  <a:prstClr val="black"/>
                </a:solidFill>
              </a:rPr>
              <a:t> Straßenbeleuchtung:</a:t>
            </a:r>
            <a:r>
              <a:rPr lang="de-DE" dirty="0">
                <a:solidFill>
                  <a:prstClr val="black"/>
                </a:solidFill>
              </a:rPr>
              <a:t>	Erneuerung der Straßenbeleuchtung (LED)		</a:t>
            </a:r>
          </a:p>
        </p:txBody>
      </p:sp>
    </p:spTree>
    <p:extLst>
      <p:ext uri="{BB962C8B-B14F-4D97-AF65-F5344CB8AC3E}">
        <p14:creationId xmlns:p14="http://schemas.microsoft.com/office/powerpoint/2010/main" val="9471847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a:xfrm>
            <a:off x="251520" y="6356350"/>
            <a:ext cx="8568952" cy="365125"/>
          </a:xfrm>
        </p:spPr>
        <p:txBody>
          <a:bodyPr/>
          <a:lstStyle/>
          <a:p>
            <a:r>
              <a:rPr lang="de-DE" dirty="0" smtClean="0"/>
              <a:t>IBB Wörn Ingenieure GmbH, Schulstr. 25, 71139 </a:t>
            </a:r>
            <a:r>
              <a:rPr lang="de-DE" dirty="0" err="1" smtClean="0"/>
              <a:t>Ehningen</a:t>
            </a:r>
            <a:r>
              <a:rPr lang="de-DE" dirty="0" smtClean="0"/>
              <a:t>, Tel. 07034/61970, info@ibb-woern.de</a:t>
            </a:r>
            <a:endParaRPr lang="de-DE" dirty="0"/>
          </a:p>
        </p:txBody>
      </p:sp>
      <p:sp>
        <p:nvSpPr>
          <p:cNvPr id="3" name="Textfeld 2"/>
          <p:cNvSpPr txBox="1"/>
          <p:nvPr/>
        </p:nvSpPr>
        <p:spPr>
          <a:xfrm>
            <a:off x="395536" y="436022"/>
            <a:ext cx="8496944" cy="369332"/>
          </a:xfrm>
          <a:prstGeom prst="rect">
            <a:avLst/>
          </a:prstGeom>
          <a:noFill/>
        </p:spPr>
        <p:txBody>
          <a:bodyPr wrap="square" rtlCol="0">
            <a:spAutoFit/>
          </a:bodyPr>
          <a:lstStyle/>
          <a:p>
            <a:r>
              <a:rPr lang="de-DE" dirty="0" smtClean="0"/>
              <a:t>Vorgesehene Maßnahmen </a:t>
            </a:r>
            <a:r>
              <a:rPr lang="de-DE" b="1" dirty="0" smtClean="0"/>
              <a:t>(beauftragt durch Netze BW):</a:t>
            </a:r>
            <a:endParaRPr lang="de-DE" b="1" dirty="0"/>
          </a:p>
        </p:txBody>
      </p:sp>
      <p:sp>
        <p:nvSpPr>
          <p:cNvPr id="4" name="Textfeld 3"/>
          <p:cNvSpPr txBox="1"/>
          <p:nvPr/>
        </p:nvSpPr>
        <p:spPr>
          <a:xfrm>
            <a:off x="395536" y="1416551"/>
            <a:ext cx="8496944" cy="1015663"/>
          </a:xfrm>
          <a:prstGeom prst="rect">
            <a:avLst/>
          </a:prstGeom>
          <a:noFill/>
        </p:spPr>
        <p:txBody>
          <a:bodyPr wrap="square" rtlCol="0">
            <a:spAutoFit/>
          </a:bodyPr>
          <a:lstStyle/>
          <a:p>
            <a:r>
              <a:rPr lang="de-DE" sz="2400" b="1" dirty="0" smtClean="0"/>
              <a:t>Gasversorgung:</a:t>
            </a:r>
            <a:r>
              <a:rPr lang="de-DE" dirty="0" smtClean="0"/>
              <a:t>	Verlegung einer Erdgas-Leitung </a:t>
            </a:r>
          </a:p>
          <a:p>
            <a:endParaRPr lang="de-DE" dirty="0" smtClean="0"/>
          </a:p>
          <a:p>
            <a:r>
              <a:rPr lang="de-DE" dirty="0" smtClean="0"/>
              <a:t>			Angebot zur Neuerstellung von Gashausanschlüssen</a:t>
            </a:r>
            <a:endParaRPr lang="de-DE" dirty="0"/>
          </a:p>
        </p:txBody>
      </p:sp>
      <p:sp>
        <p:nvSpPr>
          <p:cNvPr id="5" name="Rechteck 4"/>
          <p:cNvSpPr/>
          <p:nvPr/>
        </p:nvSpPr>
        <p:spPr>
          <a:xfrm>
            <a:off x="368608" y="3068960"/>
            <a:ext cx="8208912" cy="2400657"/>
          </a:xfrm>
          <a:prstGeom prst="rect">
            <a:avLst/>
          </a:prstGeom>
        </p:spPr>
        <p:txBody>
          <a:bodyPr wrap="square">
            <a:spAutoFit/>
          </a:bodyPr>
          <a:lstStyle/>
          <a:p>
            <a:pPr lvl="0"/>
            <a:r>
              <a:rPr lang="de-DE" sz="2400" b="1" dirty="0" smtClean="0">
                <a:solidFill>
                  <a:prstClr val="black"/>
                </a:solidFill>
              </a:rPr>
              <a:t> Stromversorgung:</a:t>
            </a:r>
            <a:r>
              <a:rPr lang="de-DE" dirty="0">
                <a:solidFill>
                  <a:prstClr val="black"/>
                </a:solidFill>
              </a:rPr>
              <a:t>	</a:t>
            </a:r>
            <a:r>
              <a:rPr lang="de-DE" dirty="0" smtClean="0">
                <a:solidFill>
                  <a:prstClr val="black"/>
                </a:solidFill>
              </a:rPr>
              <a:t>Verlegung eines Niederspannungsnetzes im 				Gehwegbereich</a:t>
            </a:r>
          </a:p>
          <a:p>
            <a:pPr lvl="0"/>
            <a:endParaRPr lang="de-DE" dirty="0">
              <a:solidFill>
                <a:prstClr val="black"/>
              </a:solidFill>
            </a:endParaRPr>
          </a:p>
          <a:p>
            <a:pPr lvl="0"/>
            <a:r>
              <a:rPr lang="de-DE" dirty="0" smtClean="0">
                <a:solidFill>
                  <a:prstClr val="black"/>
                </a:solidFill>
              </a:rPr>
              <a:t>			Anbindung aller Gebäude an die Erdverkabelung	</a:t>
            </a:r>
          </a:p>
          <a:p>
            <a:pPr lvl="0"/>
            <a:r>
              <a:rPr lang="de-DE" dirty="0">
                <a:solidFill>
                  <a:prstClr val="black"/>
                </a:solidFill>
              </a:rPr>
              <a:t>	</a:t>
            </a:r>
            <a:endParaRPr lang="de-DE" dirty="0" smtClean="0">
              <a:solidFill>
                <a:prstClr val="black"/>
              </a:solidFill>
            </a:endParaRPr>
          </a:p>
          <a:p>
            <a:pPr lvl="0"/>
            <a:r>
              <a:rPr lang="de-DE" dirty="0">
                <a:solidFill>
                  <a:prstClr val="black"/>
                </a:solidFill>
              </a:rPr>
              <a:t>	</a:t>
            </a:r>
            <a:r>
              <a:rPr lang="de-DE" dirty="0" smtClean="0">
                <a:solidFill>
                  <a:prstClr val="black"/>
                </a:solidFill>
              </a:rPr>
              <a:t>		nach Abschluss aller Umbauarbeiten in den Gebäuden:</a:t>
            </a:r>
          </a:p>
          <a:p>
            <a:pPr lvl="0"/>
            <a:r>
              <a:rPr lang="de-DE" dirty="0">
                <a:solidFill>
                  <a:prstClr val="black"/>
                </a:solidFill>
              </a:rPr>
              <a:t>	</a:t>
            </a:r>
            <a:r>
              <a:rPr lang="de-DE" dirty="0" smtClean="0">
                <a:solidFill>
                  <a:prstClr val="black"/>
                </a:solidFill>
              </a:rPr>
              <a:t>		Rückbau der Freileitung und Dachständer</a:t>
            </a:r>
            <a:endParaRPr lang="de-DE" dirty="0">
              <a:solidFill>
                <a:prstClr val="black"/>
              </a:solidFill>
            </a:endParaRPr>
          </a:p>
          <a:p>
            <a:pPr lvl="0"/>
            <a:r>
              <a:rPr lang="de-DE" dirty="0">
                <a:solidFill>
                  <a:prstClr val="black"/>
                </a:solidFill>
              </a:rPr>
              <a:t>		</a:t>
            </a:r>
          </a:p>
        </p:txBody>
      </p:sp>
    </p:spTree>
    <p:extLst>
      <p:ext uri="{BB962C8B-B14F-4D97-AF65-F5344CB8AC3E}">
        <p14:creationId xmlns:p14="http://schemas.microsoft.com/office/powerpoint/2010/main" val="9060701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a:xfrm>
            <a:off x="251520" y="6356350"/>
            <a:ext cx="8568952" cy="365125"/>
          </a:xfrm>
        </p:spPr>
        <p:txBody>
          <a:bodyPr/>
          <a:lstStyle/>
          <a:p>
            <a:r>
              <a:rPr lang="de-DE" dirty="0" smtClean="0"/>
              <a:t>IBB Wörn Ingenieure GmbH, Schulstr. 25, 71139 </a:t>
            </a:r>
            <a:r>
              <a:rPr lang="de-DE" dirty="0" err="1" smtClean="0"/>
              <a:t>Ehningen</a:t>
            </a:r>
            <a:r>
              <a:rPr lang="de-DE" dirty="0" smtClean="0"/>
              <a:t>, Tel. 07034/61970, info@ibb-woern.de</a:t>
            </a:r>
            <a:endParaRPr lang="de-DE" dirty="0"/>
          </a:p>
        </p:txBody>
      </p:sp>
      <p:sp>
        <p:nvSpPr>
          <p:cNvPr id="3" name="Textfeld 2"/>
          <p:cNvSpPr txBox="1"/>
          <p:nvPr/>
        </p:nvSpPr>
        <p:spPr>
          <a:xfrm>
            <a:off x="395536" y="436022"/>
            <a:ext cx="8496944" cy="369332"/>
          </a:xfrm>
          <a:prstGeom prst="rect">
            <a:avLst/>
          </a:prstGeom>
          <a:noFill/>
        </p:spPr>
        <p:txBody>
          <a:bodyPr wrap="square" rtlCol="0">
            <a:spAutoFit/>
          </a:bodyPr>
          <a:lstStyle/>
          <a:p>
            <a:r>
              <a:rPr lang="de-DE" dirty="0" smtClean="0"/>
              <a:t>Vorgesehene Maßnahmen (Sonstige):</a:t>
            </a:r>
            <a:endParaRPr lang="de-DE" dirty="0"/>
          </a:p>
        </p:txBody>
      </p:sp>
      <p:sp>
        <p:nvSpPr>
          <p:cNvPr id="4" name="Textfeld 3"/>
          <p:cNvSpPr txBox="1"/>
          <p:nvPr/>
        </p:nvSpPr>
        <p:spPr>
          <a:xfrm>
            <a:off x="395536" y="1416551"/>
            <a:ext cx="8496944" cy="1015663"/>
          </a:xfrm>
          <a:prstGeom prst="rect">
            <a:avLst/>
          </a:prstGeom>
          <a:noFill/>
        </p:spPr>
        <p:txBody>
          <a:bodyPr wrap="square" rtlCol="0">
            <a:spAutoFit/>
          </a:bodyPr>
          <a:lstStyle/>
          <a:p>
            <a:r>
              <a:rPr lang="de-DE" sz="2400" b="1" dirty="0" smtClean="0"/>
              <a:t>Breitbandverrohrung:</a:t>
            </a:r>
            <a:r>
              <a:rPr lang="de-DE" dirty="0" smtClean="0"/>
              <a:t>	Evtl. Vorbereitung eines Leerrohrnetzes für eine	</a:t>
            </a:r>
          </a:p>
          <a:p>
            <a:r>
              <a:rPr lang="de-DE" dirty="0"/>
              <a:t>	</a:t>
            </a:r>
            <a:r>
              <a:rPr lang="de-DE" dirty="0" smtClean="0"/>
              <a:t>			Anbindung an ein Glasfasernetz</a:t>
            </a:r>
          </a:p>
          <a:p>
            <a:r>
              <a:rPr lang="de-DE" dirty="0"/>
              <a:t>	</a:t>
            </a:r>
            <a:r>
              <a:rPr lang="de-DE" dirty="0" smtClean="0"/>
              <a:t>			(Gespräche mit Telekom laufen)</a:t>
            </a:r>
            <a:endParaRPr lang="de-DE" dirty="0"/>
          </a:p>
        </p:txBody>
      </p:sp>
      <p:sp>
        <p:nvSpPr>
          <p:cNvPr id="5" name="Rechteck 4"/>
          <p:cNvSpPr/>
          <p:nvPr/>
        </p:nvSpPr>
        <p:spPr>
          <a:xfrm>
            <a:off x="368608" y="3068960"/>
            <a:ext cx="8208912" cy="461665"/>
          </a:xfrm>
          <a:prstGeom prst="rect">
            <a:avLst/>
          </a:prstGeom>
        </p:spPr>
        <p:txBody>
          <a:bodyPr wrap="square">
            <a:spAutoFit/>
          </a:bodyPr>
          <a:lstStyle/>
          <a:p>
            <a:pPr lvl="0"/>
            <a:r>
              <a:rPr lang="de-DE" sz="2400" b="1" dirty="0" smtClean="0">
                <a:solidFill>
                  <a:prstClr val="black"/>
                </a:solidFill>
              </a:rPr>
              <a:t> </a:t>
            </a:r>
            <a:endParaRPr lang="de-DE" dirty="0">
              <a:solidFill>
                <a:prstClr val="black"/>
              </a:solidFill>
            </a:endParaRPr>
          </a:p>
        </p:txBody>
      </p:sp>
    </p:spTree>
    <p:extLst>
      <p:ext uri="{BB962C8B-B14F-4D97-AF65-F5344CB8AC3E}">
        <p14:creationId xmlns:p14="http://schemas.microsoft.com/office/powerpoint/2010/main" val="36098211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a:xfrm>
            <a:off x="251520" y="6356350"/>
            <a:ext cx="8568952" cy="365125"/>
          </a:xfrm>
        </p:spPr>
        <p:txBody>
          <a:bodyPr/>
          <a:lstStyle/>
          <a:p>
            <a:r>
              <a:rPr lang="de-DE" dirty="0" smtClean="0"/>
              <a:t>IBB Wörn Ingenieure GmbH, Schulstr. 25, 71139 </a:t>
            </a:r>
            <a:r>
              <a:rPr lang="de-DE" dirty="0" err="1" smtClean="0"/>
              <a:t>Ehningen</a:t>
            </a:r>
            <a:r>
              <a:rPr lang="de-DE" dirty="0" smtClean="0"/>
              <a:t>, Tel. 07034/61970, info@ibb-woern.de</a:t>
            </a:r>
            <a:endParaRPr lang="de-DE" dirty="0"/>
          </a:p>
        </p:txBody>
      </p:sp>
      <p:sp>
        <p:nvSpPr>
          <p:cNvPr id="3" name="Textfeld 2"/>
          <p:cNvSpPr txBox="1"/>
          <p:nvPr/>
        </p:nvSpPr>
        <p:spPr>
          <a:xfrm>
            <a:off x="395536" y="436022"/>
            <a:ext cx="8496944" cy="646331"/>
          </a:xfrm>
          <a:prstGeom prst="rect">
            <a:avLst/>
          </a:prstGeom>
          <a:noFill/>
        </p:spPr>
        <p:txBody>
          <a:bodyPr wrap="square" rtlCol="0">
            <a:spAutoFit/>
          </a:bodyPr>
          <a:lstStyle/>
          <a:p>
            <a:r>
              <a:rPr lang="de-DE" dirty="0" smtClean="0"/>
              <a:t>Empfohlene Maßnahmen (Privat), </a:t>
            </a:r>
            <a:r>
              <a:rPr lang="de-DE" sz="1400" dirty="0" smtClean="0"/>
              <a:t>diese Maßnahmen sind privatrechtlich zwischen Baufirma und Anwohner zu vereinbaren</a:t>
            </a:r>
            <a:r>
              <a:rPr lang="de-DE" dirty="0" smtClean="0"/>
              <a:t>:</a:t>
            </a:r>
            <a:endParaRPr lang="de-DE" dirty="0"/>
          </a:p>
        </p:txBody>
      </p:sp>
      <p:sp>
        <p:nvSpPr>
          <p:cNvPr id="4" name="Textfeld 3"/>
          <p:cNvSpPr txBox="1"/>
          <p:nvPr/>
        </p:nvSpPr>
        <p:spPr>
          <a:xfrm>
            <a:off x="395536" y="1416551"/>
            <a:ext cx="8496944" cy="5632311"/>
          </a:xfrm>
          <a:prstGeom prst="rect">
            <a:avLst/>
          </a:prstGeom>
          <a:noFill/>
        </p:spPr>
        <p:txBody>
          <a:bodyPr wrap="square" rtlCol="0">
            <a:spAutoFit/>
          </a:bodyPr>
          <a:lstStyle/>
          <a:p>
            <a:r>
              <a:rPr lang="de-DE" sz="2400" b="1" dirty="0" smtClean="0"/>
              <a:t>Kanalisation:</a:t>
            </a:r>
            <a:r>
              <a:rPr lang="de-DE" dirty="0" smtClean="0"/>
              <a:t>		Erneuerung des Kanalhausanschlusses auf dem 					Privatgrundstück bei Schädigung oder bekannten 				Problemen </a:t>
            </a:r>
          </a:p>
          <a:p>
            <a:endParaRPr lang="de-DE" dirty="0" smtClean="0"/>
          </a:p>
          <a:p>
            <a:r>
              <a:rPr lang="de-DE" dirty="0"/>
              <a:t>	</a:t>
            </a:r>
            <a:r>
              <a:rPr lang="de-DE" dirty="0" smtClean="0"/>
              <a:t>		Einbau eines Hauskontrollschachtes</a:t>
            </a:r>
          </a:p>
          <a:p>
            <a:r>
              <a:rPr lang="de-DE" dirty="0"/>
              <a:t>	</a:t>
            </a:r>
            <a:r>
              <a:rPr lang="de-DE" dirty="0" smtClean="0"/>
              <a:t>		Einbau einer Rückstauklappe</a:t>
            </a:r>
            <a:endParaRPr lang="de-DE" dirty="0"/>
          </a:p>
          <a:p>
            <a:r>
              <a:rPr lang="de-DE" dirty="0" smtClean="0"/>
              <a:t>	</a:t>
            </a:r>
          </a:p>
          <a:p>
            <a:r>
              <a:rPr lang="de-DE" sz="2400" b="1" dirty="0" smtClean="0"/>
              <a:t>Wasserleitung:</a:t>
            </a:r>
            <a:r>
              <a:rPr lang="de-DE" dirty="0" smtClean="0"/>
              <a:t>	Erneuerung des Wasserhausanschlusses auf dem 				Privatgrundstück bei Schädigung oder bekannten 				Problemen bzw. bei Guss- /Stahl- oder PE-hart –Material</a:t>
            </a:r>
          </a:p>
          <a:p>
            <a:endParaRPr lang="de-DE" dirty="0" smtClean="0"/>
          </a:p>
          <a:p>
            <a:endParaRPr lang="de-DE" dirty="0"/>
          </a:p>
          <a:p>
            <a:r>
              <a:rPr lang="de-DE" sz="2400" b="1" dirty="0" smtClean="0"/>
              <a:t>Hofflächen:</a:t>
            </a:r>
            <a:r>
              <a:rPr lang="de-DE" dirty="0" smtClean="0"/>
              <a:t>		Einbau einer Hofentwässerung </a:t>
            </a:r>
          </a:p>
          <a:p>
            <a:endParaRPr lang="de-DE" dirty="0"/>
          </a:p>
          <a:p>
            <a:r>
              <a:rPr lang="de-DE" dirty="0" smtClean="0"/>
              <a:t>			Erneuerung der Hofflächen	</a:t>
            </a:r>
          </a:p>
          <a:p>
            <a:r>
              <a:rPr lang="de-DE" dirty="0"/>
              <a:t>	</a:t>
            </a:r>
            <a:r>
              <a:rPr lang="de-DE" dirty="0" smtClean="0"/>
              <a:t>		</a:t>
            </a:r>
          </a:p>
          <a:p>
            <a:endParaRPr lang="de-DE" dirty="0" smtClean="0"/>
          </a:p>
          <a:p>
            <a:r>
              <a:rPr lang="de-DE" dirty="0" smtClean="0"/>
              <a:t>	</a:t>
            </a:r>
          </a:p>
          <a:p>
            <a:r>
              <a:rPr lang="de-DE" dirty="0"/>
              <a:t>	</a:t>
            </a:r>
            <a:r>
              <a:rPr lang="de-DE" dirty="0" smtClean="0"/>
              <a:t>		</a:t>
            </a:r>
            <a:endParaRPr lang="de-DE" dirty="0"/>
          </a:p>
        </p:txBody>
      </p:sp>
      <p:sp>
        <p:nvSpPr>
          <p:cNvPr id="5" name="Rechteck 4"/>
          <p:cNvSpPr/>
          <p:nvPr/>
        </p:nvSpPr>
        <p:spPr>
          <a:xfrm>
            <a:off x="368608" y="3068960"/>
            <a:ext cx="8208912" cy="461665"/>
          </a:xfrm>
          <a:prstGeom prst="rect">
            <a:avLst/>
          </a:prstGeom>
        </p:spPr>
        <p:txBody>
          <a:bodyPr wrap="square">
            <a:spAutoFit/>
          </a:bodyPr>
          <a:lstStyle/>
          <a:p>
            <a:pPr lvl="0"/>
            <a:r>
              <a:rPr lang="de-DE" sz="2400" b="1" dirty="0" smtClean="0">
                <a:solidFill>
                  <a:prstClr val="black"/>
                </a:solidFill>
              </a:rPr>
              <a:t> </a:t>
            </a:r>
            <a:endParaRPr lang="de-DE" dirty="0">
              <a:solidFill>
                <a:prstClr val="black"/>
              </a:solidFill>
            </a:endParaRPr>
          </a:p>
        </p:txBody>
      </p:sp>
    </p:spTree>
    <p:extLst>
      <p:ext uri="{BB962C8B-B14F-4D97-AF65-F5344CB8AC3E}">
        <p14:creationId xmlns:p14="http://schemas.microsoft.com/office/powerpoint/2010/main" val="28239963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a:xfrm>
            <a:off x="251520" y="6356350"/>
            <a:ext cx="8640960" cy="365125"/>
          </a:xfrm>
        </p:spPr>
        <p:txBody>
          <a:bodyPr/>
          <a:lstStyle/>
          <a:p>
            <a:r>
              <a:rPr lang="de-DE" dirty="0" smtClean="0"/>
              <a:t>IBB Wörn Ingenieure GmbH, Schulstr. 25, 71139 </a:t>
            </a:r>
            <a:r>
              <a:rPr lang="de-DE" dirty="0" err="1" smtClean="0"/>
              <a:t>Ehningen</a:t>
            </a:r>
            <a:r>
              <a:rPr lang="de-DE" dirty="0" smtClean="0"/>
              <a:t>, Tel. 07034/61970, info@ibb-woern.de</a:t>
            </a:r>
            <a:endParaRPr lang="de-DE" dirty="0"/>
          </a:p>
        </p:txBody>
      </p:sp>
      <p:sp>
        <p:nvSpPr>
          <p:cNvPr id="3" name="Textfeld 2"/>
          <p:cNvSpPr txBox="1"/>
          <p:nvPr/>
        </p:nvSpPr>
        <p:spPr>
          <a:xfrm>
            <a:off x="539552" y="620688"/>
            <a:ext cx="6336704" cy="369332"/>
          </a:xfrm>
          <a:prstGeom prst="rect">
            <a:avLst/>
          </a:prstGeom>
          <a:noFill/>
        </p:spPr>
        <p:txBody>
          <a:bodyPr wrap="square" rtlCol="0">
            <a:spAutoFit/>
          </a:bodyPr>
          <a:lstStyle/>
          <a:p>
            <a:r>
              <a:rPr lang="de-DE" dirty="0" smtClean="0"/>
              <a:t>Ausbauquerschnitt:</a:t>
            </a:r>
            <a:endParaRPr lang="de-DE"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90018" y="1268760"/>
            <a:ext cx="3635640" cy="4095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06673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a:xfrm>
            <a:off x="251520" y="6356350"/>
            <a:ext cx="8568952" cy="365125"/>
          </a:xfrm>
        </p:spPr>
        <p:txBody>
          <a:bodyPr/>
          <a:lstStyle/>
          <a:p>
            <a:r>
              <a:rPr lang="de-DE" dirty="0" smtClean="0"/>
              <a:t>IBB Wörn Ingenieure GmbH, Schulstr. 25, 71139 </a:t>
            </a:r>
            <a:r>
              <a:rPr lang="de-DE" dirty="0" err="1" smtClean="0"/>
              <a:t>Ehningen</a:t>
            </a:r>
            <a:r>
              <a:rPr lang="de-DE" dirty="0" smtClean="0"/>
              <a:t>, Tel. 07034/61970, info@ibb-woern.de</a:t>
            </a:r>
            <a:endParaRPr lang="de-DE" dirty="0"/>
          </a:p>
        </p:txBody>
      </p:sp>
      <p:sp>
        <p:nvSpPr>
          <p:cNvPr id="3" name="Textfeld 2"/>
          <p:cNvSpPr txBox="1"/>
          <p:nvPr/>
        </p:nvSpPr>
        <p:spPr>
          <a:xfrm>
            <a:off x="368608" y="436022"/>
            <a:ext cx="8496944" cy="369332"/>
          </a:xfrm>
          <a:prstGeom prst="rect">
            <a:avLst/>
          </a:prstGeom>
          <a:noFill/>
        </p:spPr>
        <p:txBody>
          <a:bodyPr wrap="square" rtlCol="0">
            <a:spAutoFit/>
          </a:bodyPr>
          <a:lstStyle/>
          <a:p>
            <a:r>
              <a:rPr lang="de-DE" b="1" dirty="0" smtClean="0"/>
              <a:t>Vorgesehener Bauablauf:</a:t>
            </a:r>
            <a:endParaRPr lang="de-DE" b="1" dirty="0"/>
          </a:p>
        </p:txBody>
      </p:sp>
      <p:sp>
        <p:nvSpPr>
          <p:cNvPr id="4" name="Textfeld 3"/>
          <p:cNvSpPr txBox="1"/>
          <p:nvPr/>
        </p:nvSpPr>
        <p:spPr>
          <a:xfrm>
            <a:off x="371336" y="1268760"/>
            <a:ext cx="8496944" cy="4801314"/>
          </a:xfrm>
          <a:prstGeom prst="rect">
            <a:avLst/>
          </a:prstGeom>
          <a:noFill/>
        </p:spPr>
        <p:txBody>
          <a:bodyPr wrap="square" rtlCol="0">
            <a:spAutoFit/>
          </a:bodyPr>
          <a:lstStyle/>
          <a:p>
            <a:r>
              <a:rPr lang="de-DE" dirty="0" smtClean="0"/>
              <a:t>Kanalisation			Tiefbau in Abschnitten von ca. 50 – 80 m</a:t>
            </a:r>
          </a:p>
          <a:p>
            <a:r>
              <a:rPr lang="de-DE" dirty="0" smtClean="0"/>
              <a:t>Wasserleitung, Gasleitung:		Zufahrt zu den Grundstücken nicht bzw. 					eingeschränkt möglich</a:t>
            </a:r>
          </a:p>
          <a:p>
            <a:r>
              <a:rPr lang="de-DE" dirty="0"/>
              <a:t>	</a:t>
            </a:r>
            <a:r>
              <a:rPr lang="de-DE" dirty="0" smtClean="0"/>
              <a:t>			Wiederherstellung prov. Schotterfahrbahn</a:t>
            </a:r>
          </a:p>
          <a:p>
            <a:r>
              <a:rPr lang="de-DE" dirty="0"/>
              <a:t>	</a:t>
            </a:r>
            <a:r>
              <a:rPr lang="de-DE" dirty="0" smtClean="0"/>
              <a:t>			Dauer ca. 3 Wochen je Abschnitt</a:t>
            </a:r>
          </a:p>
          <a:p>
            <a:endParaRPr lang="de-DE" dirty="0"/>
          </a:p>
          <a:p>
            <a:r>
              <a:rPr lang="de-DE" dirty="0" smtClean="0"/>
              <a:t>Kabelarbeiten:			Tiefbau in Abschnitten von ca. 150 – 200 m</a:t>
            </a:r>
          </a:p>
          <a:p>
            <a:r>
              <a:rPr lang="de-DE" dirty="0"/>
              <a:t>	</a:t>
            </a:r>
            <a:r>
              <a:rPr lang="de-DE" dirty="0" smtClean="0"/>
              <a:t>			Zufahrt zu den Grundstücken nicht bzw. 					eingeschränkt möglich</a:t>
            </a:r>
          </a:p>
          <a:p>
            <a:r>
              <a:rPr lang="de-DE" dirty="0"/>
              <a:t>	</a:t>
            </a:r>
            <a:r>
              <a:rPr lang="de-DE" dirty="0" smtClean="0"/>
              <a:t>			Dauer ca. 3 Wochen je </a:t>
            </a:r>
            <a:r>
              <a:rPr lang="de-DE" dirty="0" err="1" smtClean="0"/>
              <a:t>Abschitt</a:t>
            </a:r>
            <a:endParaRPr lang="de-DE" dirty="0" smtClean="0"/>
          </a:p>
          <a:p>
            <a:endParaRPr lang="de-DE" dirty="0"/>
          </a:p>
          <a:p>
            <a:r>
              <a:rPr lang="de-DE" dirty="0" smtClean="0"/>
              <a:t>Straßenbauarbeiten:		Bordsteine, Fahrbahn, Gehweg, Pflasterflächen</a:t>
            </a:r>
          </a:p>
          <a:p>
            <a:r>
              <a:rPr lang="de-DE" dirty="0"/>
              <a:t>	</a:t>
            </a:r>
            <a:r>
              <a:rPr lang="de-DE" dirty="0" smtClean="0"/>
              <a:t>			in Abschnitten von ca. 150 – 200 m</a:t>
            </a:r>
          </a:p>
          <a:p>
            <a:r>
              <a:rPr lang="de-DE" dirty="0"/>
              <a:t>	</a:t>
            </a:r>
            <a:r>
              <a:rPr lang="de-DE" dirty="0" smtClean="0"/>
              <a:t>			Zufahrt zu den Grundstücken nicht bzw. </a:t>
            </a:r>
          </a:p>
          <a:p>
            <a:r>
              <a:rPr lang="de-DE" dirty="0"/>
              <a:t>	</a:t>
            </a:r>
            <a:r>
              <a:rPr lang="de-DE" dirty="0" smtClean="0"/>
              <a:t>			eingeschränkt möglich</a:t>
            </a:r>
          </a:p>
          <a:p>
            <a:r>
              <a:rPr lang="de-DE" dirty="0"/>
              <a:t>	</a:t>
            </a:r>
            <a:r>
              <a:rPr lang="de-DE" dirty="0" smtClean="0"/>
              <a:t>			Dauer ca. 4 Wochen je Abschnitt</a:t>
            </a:r>
          </a:p>
          <a:p>
            <a:r>
              <a:rPr lang="de-DE" dirty="0" smtClean="0"/>
              <a:t>			</a:t>
            </a:r>
            <a:endParaRPr lang="de-DE" dirty="0"/>
          </a:p>
        </p:txBody>
      </p:sp>
      <p:sp>
        <p:nvSpPr>
          <p:cNvPr id="5" name="Rechteck 4"/>
          <p:cNvSpPr/>
          <p:nvPr/>
        </p:nvSpPr>
        <p:spPr>
          <a:xfrm>
            <a:off x="368608" y="3068960"/>
            <a:ext cx="8208912" cy="461665"/>
          </a:xfrm>
          <a:prstGeom prst="rect">
            <a:avLst/>
          </a:prstGeom>
        </p:spPr>
        <p:txBody>
          <a:bodyPr wrap="square">
            <a:spAutoFit/>
          </a:bodyPr>
          <a:lstStyle/>
          <a:p>
            <a:pPr lvl="0"/>
            <a:r>
              <a:rPr lang="de-DE" sz="2400" b="1" dirty="0" smtClean="0">
                <a:solidFill>
                  <a:prstClr val="black"/>
                </a:solidFill>
              </a:rPr>
              <a:t> </a:t>
            </a:r>
            <a:endParaRPr lang="de-DE" dirty="0">
              <a:solidFill>
                <a:prstClr val="black"/>
              </a:solidFill>
            </a:endParaRPr>
          </a:p>
        </p:txBody>
      </p:sp>
    </p:spTree>
    <p:extLst>
      <p:ext uri="{BB962C8B-B14F-4D97-AF65-F5344CB8AC3E}">
        <p14:creationId xmlns:p14="http://schemas.microsoft.com/office/powerpoint/2010/main" val="3463898437"/>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338</Words>
  <Application>Microsoft Office PowerPoint</Application>
  <PresentationFormat>Bildschirmpräsentation (4:3)</PresentationFormat>
  <Paragraphs>106</Paragraphs>
  <Slides>11</Slides>
  <Notes>0</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11</vt:i4>
      </vt:variant>
    </vt:vector>
  </HeadingPairs>
  <TitlesOfParts>
    <vt:vector size="14" baseType="lpstr">
      <vt:lpstr>Arial</vt:lpstr>
      <vt:lpstr>Calibri</vt:lpstr>
      <vt:lpstr>Larissa</vt:lpstr>
      <vt:lpstr>Sanierung der Würmstraße in Hildrizhausen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IBB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Sanierung der Lindenstraße in Neuhausen / Fildern</dc:title>
  <dc:creator>Jürgen Wörn</dc:creator>
  <cp:lastModifiedBy>Hannes Wörn</cp:lastModifiedBy>
  <cp:revision>12</cp:revision>
  <dcterms:created xsi:type="dcterms:W3CDTF">2018-11-03T13:52:48Z</dcterms:created>
  <dcterms:modified xsi:type="dcterms:W3CDTF">2019-11-21T09:20:56Z</dcterms:modified>
</cp:coreProperties>
</file>